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010" r:id="rId3"/>
    <p:sldId id="1047" r:id="rId4"/>
    <p:sldId id="1040" r:id="rId5"/>
    <p:sldId id="1016" r:id="rId6"/>
    <p:sldId id="1017" r:id="rId7"/>
    <p:sldId id="1018" r:id="rId8"/>
    <p:sldId id="1020" r:id="rId9"/>
    <p:sldId id="1019" r:id="rId10"/>
    <p:sldId id="1021" r:id="rId11"/>
    <p:sldId id="1041" r:id="rId12"/>
    <p:sldId id="1025" r:id="rId13"/>
    <p:sldId id="1044" r:id="rId14"/>
    <p:sldId id="1028" r:id="rId15"/>
    <p:sldId id="1029" r:id="rId16"/>
    <p:sldId id="1030" r:id="rId17"/>
    <p:sldId id="1031" r:id="rId18"/>
    <p:sldId id="1032" r:id="rId19"/>
    <p:sldId id="1034" r:id="rId20"/>
    <p:sldId id="1035" r:id="rId21"/>
    <p:sldId id="1036" r:id="rId22"/>
    <p:sldId id="1037" r:id="rId23"/>
    <p:sldId id="1038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36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第三单元提优测评卷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3191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笔试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60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六、判断下列句子中单词画线部分发音是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相同。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Wh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do you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wr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ite in an English lesson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ow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many Chinese lessons do you have tomorr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ow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Wh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en does Helen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alk her dog every 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go to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inema after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chool today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Lily has a mu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ic lesson at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ix o’clock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34992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225" y="30212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91172" y="36507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91172" y="42836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00790" y="492262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18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931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七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、根据所给提示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补全下列句子。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9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is the last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最后的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day of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Yang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Ling,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come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and have a pie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Thursday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comes after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a dancing lesson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How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are there in a month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4063" y="1808931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aturday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75326" y="1832416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week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566814" y="2476053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come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78694" y="3068593"/>
            <a:ext cx="19409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Wednesday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125339" y="3742226"/>
            <a:ext cx="1292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have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10830" y="4338327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days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45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八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、单项选择。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 art lesson,and my friend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PE lesson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today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230688" algn="l"/>
                <a:tab pos="6750050" algn="l"/>
                <a:tab pos="8615363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has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have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6814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do you have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Friday morning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179959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lessons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	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subjects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lessons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on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3587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80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Yang 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lesson this afternoon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dance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dancing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dancing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1433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7861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is the first day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第一天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of a week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1799590"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  <a:tab pos="879983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Monday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Sunday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Tuesday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9680" y="24168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34566" y="3593341"/>
            <a:ext cx="11521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　　）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5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—Let’s go </a:t>
            </a:r>
            <a:r>
              <a:rPr lang="zh-CN" altLang="zh-CN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宋体"/>
                <a:cs typeface="Times New Roman"/>
              </a:rPr>
              <a:t>　　　　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—Sorry,I have a </a:t>
            </a:r>
            <a:r>
              <a:rPr lang="zh-CN" altLang="zh-CN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宋体"/>
                <a:cs typeface="Times New Roman"/>
              </a:rPr>
              <a:t>　　　　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lesson today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lvl="0" indent="179959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swimming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；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skating</a:t>
            </a:r>
          </a:p>
          <a:p>
            <a:pPr lvl="0" indent="179959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swim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；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skate	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lvl="0" indent="179959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swim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；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skating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8842" y="36942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56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8042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九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、连词成句。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day,is,today,what,it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（？）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.______________________________   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have,on,Chinese,English,and,Monday,I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.______________________________   ______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you,when,do,PE,a,have,lesson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（？）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._________________________________   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every,I,PE,day,have 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._________________________________   ___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988840"/>
            <a:ext cx="3640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 day is it today</a:t>
            </a:r>
            <a:r>
              <a:rPr lang="zh-CN" altLang="zh-CN"/>
              <a:t>？</a:t>
            </a:r>
          </a:p>
        </p:txBody>
      </p:sp>
      <p:sp>
        <p:nvSpPr>
          <p:cNvPr id="5" name="矩形 4"/>
          <p:cNvSpPr/>
          <p:nvPr/>
        </p:nvSpPr>
        <p:spPr>
          <a:xfrm>
            <a:off x="334566" y="3140968"/>
            <a:ext cx="11521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latin typeface="Times New Roman"/>
                <a:ea typeface="宋体"/>
                <a:cs typeface="Times New Roman"/>
              </a:rPr>
              <a:t> I have Chinese/English and English/Chinese on Monday.</a:t>
            </a:r>
            <a:endParaRPr lang="zh-CN" altLang="zh-CN" sz="105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8582" y="4581128"/>
            <a:ext cx="5214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When do you have a PE lesson</a:t>
            </a:r>
            <a:r>
              <a:rPr lang="zh-CN" altLang="zh-CN"/>
              <a:t>？</a:t>
            </a:r>
          </a:p>
        </p:txBody>
      </p:sp>
      <p:sp>
        <p:nvSpPr>
          <p:cNvPr id="7" name="矩形 6"/>
          <p:cNvSpPr/>
          <p:nvPr/>
        </p:nvSpPr>
        <p:spPr>
          <a:xfrm>
            <a:off x="465609" y="5839172"/>
            <a:ext cx="33243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have PE every day.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0201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、将下列句子重新排列成一段完整的对话。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Let’s go and play badminton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羽毛球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this evening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Tuesday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free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空闲的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that 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Good morning,Jason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day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 it today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about this Saturday morning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Sorry,I can’t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a dancing lesson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5567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1667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7946" y="28190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6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2779" y="34239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7946" y="408659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02779" y="472514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90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十一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、根据上下文所给提示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填上正确的单词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完成对话。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Dad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Get up,Mingming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Mingming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OK,Dad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 it now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Dad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eight o’clock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for breakfast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Mingming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Dad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Class begins at eight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Dad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Haha,what 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is it today,dear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Mingming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Oh,it’s 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星期六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Dad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Yes,you don’t go to school at the weekend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在周末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Mingming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Great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I go to the cinema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2132856"/>
            <a:ext cx="952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time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46934" y="3404860"/>
            <a:ext cx="8322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late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735099" y="398590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15818" y="4633972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Saturday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14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0578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Dad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But 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 you do yourhomework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Mingming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three in the afternoon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you go with me,Dad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Dad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All right,dear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Let’s go to watch a film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看电影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together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3214886" y="2492896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62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、观察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Lucy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一周的活动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误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405a.jpg" descr="id:21474892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95850" y="1472740"/>
            <a:ext cx="3841487" cy="1256880"/>
          </a:xfrm>
          <a:prstGeom prst="rect">
            <a:avLst/>
          </a:prstGeom>
        </p:spPr>
      </p:pic>
      <p:pic>
        <p:nvPicPr>
          <p:cNvPr id="4" name="fs405b.jpg" descr="id:21474892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63669" y="2979856"/>
            <a:ext cx="3801604" cy="253737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689189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On Sunday,Lucy goes to the park with </a:t>
            </a: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her dog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Lucy isn’t a student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She doesn’t go to</a:t>
            </a: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school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Lucy can’t skate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Lucy does ballet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芭蕾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on Thursday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On Saturday,Lucy gets up early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190521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3211" y="310326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4358" y="437364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0630" y="50051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  <a:cs typeface="Times New Roman"/>
              </a:rPr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6975" y="570807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04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60267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、阅读短文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My name is Grey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am a pupil of Grade 5 in No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 Primary School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go to school from Monday to Friday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four classes in the morning and three classes in the afternoon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711200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There are five clubs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俱乐部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in my school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 are the English club,science club,maths club,football club and music club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the science club,football club and music club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often play football on Thursday afternoon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watch animals in the garden on Friday afternoon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play the guitar on Tuesday afternoon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am very busy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But I am happy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do what I like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lvl="0" indent="711200" hangingPunct="0">
              <a:lnSpc>
                <a:spcPct val="120000"/>
              </a:lnSpc>
              <a:spcAft>
                <a:spcPts val="0"/>
              </a:spcAft>
              <a:tabLst>
                <a:tab pos="1709738" algn="l"/>
                <a:tab pos="4572000" algn="l"/>
                <a:tab pos="7172325" algn="l"/>
              </a:tabLs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On the weekend,I watch TV,wash my clothes and draw some cartoons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I’m very happy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477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8499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ea typeface="黑体"/>
                <a:cs typeface="Times New Roman"/>
              </a:rPr>
              <a:t>一、听录音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ea typeface="黑体"/>
                <a:cs typeface="Times New Roman"/>
              </a:rPr>
              <a:t>用数字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～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dirty="0" smtClean="0">
                <a:solidFill>
                  <a:srgbClr val="000000"/>
                </a:solidFill>
                <a:ea typeface="黑体"/>
                <a:cs typeface="Times New Roman"/>
              </a:rPr>
              <a:t>给下列图片排序。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dirty="0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b="1" dirty="0" smtClean="0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6082573" y="2007865"/>
            <a:ext cx="6310417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It’s Saturday today. Lucy has a </a:t>
            </a: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skating lesson.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W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What day is it today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It’s Monday. We have English </a:t>
            </a: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and Science.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It’s seven o’clock. It’s time to have </a:t>
            </a: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breakfast.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M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Where’s my cap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	W</a:t>
            </a:r>
            <a:r>
              <a:rPr lang="zh-CN" altLang="zh-CN" b="1" dirty="0" smtClean="0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It’s on your bed.</a:t>
            </a:r>
            <a:endParaRPr lang="zh-CN" altLang="zh-CN" sz="1050" dirty="0" smtClean="0">
              <a:solidFill>
                <a:srgbClr val="ED028C"/>
              </a:solidFill>
              <a:cs typeface="Times New Roman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767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 We have a football match on Friday.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41"/>
          <a:stretch/>
        </p:blipFill>
        <p:spPr bwMode="auto">
          <a:xfrm>
            <a:off x="360854" y="2118758"/>
            <a:ext cx="5721719" cy="128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214886" y="341490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87094" y="34047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09273" y="339454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0"/>
          <a:stretch/>
        </p:blipFill>
        <p:spPr bwMode="auto">
          <a:xfrm>
            <a:off x="1126654" y="4383099"/>
            <a:ext cx="4399172" cy="1483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986588" y="58276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95006" y="580289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216838" y="3263434"/>
            <a:ext cx="6408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dirty="0" smtClean="0"/>
              <a:t>  </a:t>
            </a:r>
            <a:r>
              <a:rPr lang="zh-CN" altLang="zh-CN" dirty="0" smtClean="0"/>
              <a:t>（　　）　　</a:t>
            </a:r>
            <a:r>
              <a:rPr lang="en-US" altLang="zh-CN" dirty="0" smtClean="0"/>
              <a:t>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</a:t>
            </a:r>
            <a:endParaRPr lang="zh-CN" altLang="zh-CN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1200824" y="5670406"/>
            <a:ext cx="43250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dirty="0" smtClean="0"/>
              <a:t>  </a:t>
            </a:r>
            <a:r>
              <a:rPr lang="zh-CN" altLang="zh-CN" dirty="0" smtClean="0"/>
              <a:t>（　　）　　</a:t>
            </a:r>
            <a:r>
              <a:rPr lang="en-US" altLang="zh-CN" dirty="0" smtClean="0"/>
              <a:t>  </a:t>
            </a:r>
            <a:r>
              <a:rPr lang="zh-CN" altLang="zh-CN" dirty="0" smtClean="0"/>
              <a:t>（　　）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1719"/>
            <a:ext cx="11485848" cy="361740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172325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Grey is a pupil in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172325" algn="l"/>
              </a:tabLst>
            </a:pP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Class 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Four	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Grade 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Five	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No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3 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Middle School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172325" algn="l"/>
              </a:tabLst>
            </a:pP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How many classes are there on Mondays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172325" algn="l"/>
              </a:tabLst>
            </a:pP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Five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Six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Seven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172325" algn="l"/>
              </a:tabLst>
            </a:pP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Grey often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on Thursday afternoon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72000" algn="l"/>
                <a:tab pos="7172325" algn="l"/>
              </a:tabLst>
            </a:pP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plays 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volleyball	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plays 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football	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plays basketball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9807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2048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2603" y="33569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95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Grey often watches animals 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Thursday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afternoon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Friday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afternoon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Sunday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34363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Which is TRUE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Grey is a busy but happy boy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Grey has six classes on Fridays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Grey often plays the </a:t>
            </a:r>
            <a:r>
              <a:rPr lang="en-US" altLang="zh-CN" i="1" smtClean="0">
                <a:solidFill>
                  <a:srgbClr val="000000"/>
                </a:solidFill>
                <a:cs typeface="Times New Roman"/>
              </a:rPr>
              <a:t>pipa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on Saturdays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2603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4213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73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十四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、书面表达。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　　假如你是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Linda,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根据所给提示，介绍你一周中的安排，可以适当补充信息。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提示：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like singing,can sing well,have a singing lesson,on Wednesday,on Friday afternoon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7937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My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week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0476" y="1801745"/>
            <a:ext cx="11179346" cy="3242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3740"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latin typeface="Times New Roman"/>
                <a:ea typeface="宋体"/>
              </a:rPr>
              <a:t>Hello</a:t>
            </a:r>
            <a:r>
              <a:rPr lang="zh-CN" altLang="zh-CN" smtClean="0">
                <a:latin typeface="Times New Roman"/>
                <a:ea typeface="宋体"/>
                <a:cs typeface="Times New Roman"/>
              </a:rPr>
              <a:t>！</a:t>
            </a:r>
            <a:r>
              <a:rPr lang="en-US" altLang="zh-CN" smtClean="0">
                <a:latin typeface="Times New Roman"/>
                <a:ea typeface="宋体"/>
              </a:rPr>
              <a:t>I’m Linda. I’m eleven years old. I like singing. I can sing well. On Wednesday,I have a singing lesson after school. I have one on Friday afternoon too. It’s fun. I have Chinese and Maths on Monday. On Tuesday,I have English. What about you</a:t>
            </a:r>
            <a:r>
              <a:rPr lang="zh-CN" altLang="zh-CN" smtClean="0">
                <a:latin typeface="Times New Roman"/>
                <a:ea typeface="宋体"/>
                <a:cs typeface="Times New Roman"/>
              </a:rPr>
              <a:t>？</a:t>
            </a:r>
            <a:r>
              <a:rPr lang="en-US" altLang="zh-CN" smtClean="0">
                <a:latin typeface="Times New Roman"/>
                <a:ea typeface="宋体"/>
              </a:rPr>
              <a:t> Do you like singing</a:t>
            </a:r>
            <a:r>
              <a:rPr lang="zh-CN" altLang="zh-CN" smtClean="0">
                <a:latin typeface="Times New Roman"/>
                <a:ea typeface="宋体"/>
                <a:cs typeface="Times New Roman"/>
              </a:rPr>
              <a:t>？</a:t>
            </a:r>
            <a:r>
              <a:rPr lang="zh-CN" altLang="zh-CN">
                <a:cs typeface="Times New Roman" panose="02020603050405020304" pitchFamily="18" charset="0"/>
              </a:rPr>
              <a:t> 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smtClean="0"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67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1318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600">
                <a:solidFill>
                  <a:srgbClr val="000000"/>
                </a:solidFill>
                <a:ea typeface="黑体"/>
                <a:cs typeface="Times New Roman"/>
              </a:rPr>
              <a:t>二、听录音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z="2600">
                <a:solidFill>
                  <a:srgbClr val="000000"/>
                </a:solidFill>
                <a:ea typeface="黑体"/>
                <a:cs typeface="Times New Roman"/>
              </a:rPr>
              <a:t>用数字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1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～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z="2600">
                <a:solidFill>
                  <a:srgbClr val="000000"/>
                </a:solidFill>
                <a:ea typeface="黑体"/>
                <a:cs typeface="Times New Roman"/>
              </a:rPr>
              <a:t>给下列句子排序。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z="260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When do you have lunch every day</a:t>
            </a: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26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What do you do after school,Yang Ling</a:t>
            </a: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26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How many lessons does Wang Bing have on Monday</a:t>
            </a: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26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Why do you get up early this morning</a:t>
            </a: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？</a:t>
            </a:r>
            <a:endParaRPr lang="en-US" altLang="zh-CN" sz="260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See you tomorrow</a:t>
            </a:r>
            <a:r>
              <a:rPr lang="en-US" altLang="zh-CN" sz="260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 rot="165744">
            <a:off x="960770" y="2344461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1</a:t>
            </a:r>
            <a:endParaRPr lang="zh-CN" altLang="en-US" sz="2600"/>
          </a:p>
        </p:txBody>
      </p:sp>
      <p:sp>
        <p:nvSpPr>
          <p:cNvPr id="5" name="矩形 4"/>
          <p:cNvSpPr/>
          <p:nvPr/>
        </p:nvSpPr>
        <p:spPr>
          <a:xfrm>
            <a:off x="982638" y="1331341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2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334566" y="3860580"/>
            <a:ext cx="1152128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smtClean="0">
                <a:solidFill>
                  <a:srgbClr val="ED028C"/>
                </a:solidFill>
                <a:latin typeface="Times New Roman"/>
                <a:ea typeface="宋体"/>
              </a:rPr>
              <a:t>1</a:t>
            </a:r>
            <a:r>
              <a:rPr lang="en-US" altLang="zh-CN" sz="2600" smtClean="0">
                <a:solidFill>
                  <a:srgbClr val="ED028C"/>
                </a:solidFill>
                <a:latin typeface="宋体" panose="02010600030101010101" pitchFamily="2" charset="-122"/>
              </a:rPr>
              <a:t>.</a:t>
            </a:r>
            <a:r>
              <a:rPr lang="en-US" altLang="zh-CN" sz="2600" smtClean="0">
                <a:solidFill>
                  <a:srgbClr val="ED028C"/>
                </a:solidFill>
                <a:latin typeface="Times New Roman"/>
                <a:ea typeface="宋体"/>
              </a:rPr>
              <a:t>How </a:t>
            </a:r>
            <a:r>
              <a:rPr lang="en-US" altLang="zh-CN" sz="2600">
                <a:solidFill>
                  <a:srgbClr val="ED028C"/>
                </a:solidFill>
                <a:latin typeface="Times New Roman"/>
                <a:ea typeface="宋体"/>
              </a:rPr>
              <a:t>many lessons does Wang Bing have on Monday</a:t>
            </a:r>
            <a:r>
              <a:rPr lang="zh-CN" altLang="zh-CN" sz="2600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en-US" altLang="zh-CN" sz="2600">
              <a:solidFill>
                <a:srgbClr val="ED028C"/>
              </a:solidFill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2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/>
              </a:rPr>
              <a:t>.</a:t>
            </a:r>
            <a:r>
              <a:rPr lang="en-US" altLang="zh-CN" sz="260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What do you do after school,Yang </a:t>
            </a:r>
            <a:r>
              <a:rPr lang="en-US" altLang="zh-CN" sz="260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Ling</a:t>
            </a:r>
            <a:r>
              <a:rPr lang="zh-CN" altLang="zh-CN" sz="2600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en-US" altLang="zh-CN" sz="260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>
              <a:lnSpc>
                <a:spcPct val="130000"/>
              </a:lnSpc>
            </a:pPr>
            <a:r>
              <a:rPr lang="en-US" altLang="zh-CN" sz="2600">
                <a:solidFill>
                  <a:srgbClr val="ED028C"/>
                </a:solidFill>
              </a:rPr>
              <a:t>3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</a:rPr>
              <a:t>.</a:t>
            </a:r>
            <a:r>
              <a:rPr lang="en-US" altLang="zh-CN" sz="2600">
                <a:solidFill>
                  <a:srgbClr val="ED028C"/>
                </a:solidFill>
              </a:rPr>
              <a:t>See you </a:t>
            </a:r>
            <a:r>
              <a:rPr lang="en-US" altLang="zh-CN" sz="2600">
                <a:solidFill>
                  <a:srgbClr val="ED028C"/>
                </a:solidFill>
              </a:rPr>
              <a:t>tomorrow</a:t>
            </a:r>
            <a:r>
              <a:rPr lang="en-US" altLang="zh-CN" sz="2600" smtClean="0">
                <a:solidFill>
                  <a:srgbClr val="ED028C"/>
                </a:solidFill>
              </a:rPr>
              <a:t>.</a:t>
            </a:r>
            <a:endParaRPr lang="en-US" altLang="zh-CN" sz="2600">
              <a:solidFill>
                <a:srgbClr val="ED028C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600">
                <a:solidFill>
                  <a:srgbClr val="ED028C"/>
                </a:solidFill>
                <a:latin typeface="Times New Roman"/>
                <a:ea typeface="宋体"/>
              </a:rPr>
              <a:t>4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</a:rPr>
              <a:t>.</a:t>
            </a:r>
            <a:r>
              <a:rPr lang="en-US" altLang="zh-CN" sz="2600">
                <a:solidFill>
                  <a:srgbClr val="ED028C"/>
                </a:solidFill>
                <a:latin typeface="Times New Roman"/>
                <a:ea typeface="宋体"/>
              </a:rPr>
              <a:t>What do you do after school,Yang </a:t>
            </a:r>
            <a:r>
              <a:rPr lang="en-US" altLang="zh-CN" sz="2600">
                <a:solidFill>
                  <a:srgbClr val="ED028C"/>
                </a:solidFill>
                <a:latin typeface="Times New Roman"/>
                <a:ea typeface="宋体"/>
              </a:rPr>
              <a:t>Ling</a:t>
            </a:r>
            <a:r>
              <a:rPr lang="zh-CN" altLang="zh-CN" sz="2600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en-US" altLang="zh-CN" sz="2600">
              <a:solidFill>
                <a:srgbClr val="ED028C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2600" smtClean="0">
                <a:solidFill>
                  <a:srgbClr val="ED028C"/>
                </a:solidFill>
              </a:rPr>
              <a:t>5</a:t>
            </a:r>
            <a:r>
              <a:rPr lang="en-US" altLang="zh-CN" sz="2600" smtClean="0">
                <a:solidFill>
                  <a:srgbClr val="ED028C"/>
                </a:solidFill>
                <a:latin typeface="宋体" panose="02010600030101010101" pitchFamily="2" charset="-122"/>
              </a:rPr>
              <a:t>.</a:t>
            </a:r>
            <a:r>
              <a:rPr lang="en-US" altLang="zh-CN" sz="2600" smtClean="0">
                <a:solidFill>
                  <a:srgbClr val="ED028C"/>
                </a:solidFill>
              </a:rPr>
              <a:t>Why </a:t>
            </a:r>
            <a:r>
              <a:rPr lang="en-US" altLang="zh-CN" sz="2600">
                <a:solidFill>
                  <a:srgbClr val="ED028C"/>
                </a:solidFill>
              </a:rPr>
              <a:t>do you get up early this morning</a:t>
            </a:r>
            <a:r>
              <a:rPr lang="zh-CN" altLang="zh-CN" sz="2600">
                <a:solidFill>
                  <a:srgbClr val="ED028C"/>
                </a:solidFill>
              </a:rPr>
              <a:t>？</a:t>
            </a:r>
            <a:endParaRPr lang="zh-CN" altLang="en-US" sz="2600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8525" y="1854093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4</a:t>
            </a:r>
            <a:endParaRPr lang="zh-CN" altLang="en-US" sz="2600"/>
          </a:p>
        </p:txBody>
      </p:sp>
      <p:sp>
        <p:nvSpPr>
          <p:cNvPr id="11" name="矩形 10"/>
          <p:cNvSpPr/>
          <p:nvPr/>
        </p:nvSpPr>
        <p:spPr>
          <a:xfrm rot="165744">
            <a:off x="941916" y="3374165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3</a:t>
            </a:r>
            <a:endParaRPr lang="zh-CN" altLang="en-US" sz="2600"/>
          </a:p>
        </p:txBody>
      </p:sp>
      <p:sp>
        <p:nvSpPr>
          <p:cNvPr id="13" name="矩形 12"/>
          <p:cNvSpPr/>
          <p:nvPr/>
        </p:nvSpPr>
        <p:spPr>
          <a:xfrm rot="165744">
            <a:off x="941916" y="2863890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5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93553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50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91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11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52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9221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判断图片与所听内容是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相符。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66" y="3573016"/>
            <a:ext cx="11521280" cy="3145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7675" algn="l"/>
              </a:tabLst>
            </a:pP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/>
              </a:rPr>
              <a:t>.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 I always walk my dog Eddie on Saturday.</a:t>
            </a:r>
            <a:endParaRPr lang="zh-CN" altLang="zh-CN" sz="1050" dirty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7675" algn="l"/>
              </a:tabLst>
            </a:pP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/>
              </a:rPr>
              <a:t>.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 We have a Chinese lesson on </a:t>
            </a:r>
            <a:r>
              <a:rPr lang="en-US" altLang="zh-CN" dirty="0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Thursday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.</a:t>
            </a:r>
            <a:endParaRPr lang="zh-CN" altLang="zh-CN" sz="1050" dirty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7675" algn="l"/>
              </a:tabLst>
            </a:pP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/>
              </a:rPr>
              <a:t>.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 W</a:t>
            </a:r>
            <a:r>
              <a:rPr lang="zh-CN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When do you get up in the morning</a:t>
            </a:r>
            <a:r>
              <a:rPr lang="zh-CN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		</a:t>
            </a:r>
            <a:endParaRPr lang="zh-CN" altLang="zh-CN" sz="1050" dirty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7675" algn="l"/>
              </a:tabLst>
            </a:pPr>
            <a:r>
              <a:rPr lang="en-US" altLang="zh-CN" dirty="0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	M</a:t>
            </a:r>
            <a:r>
              <a:rPr lang="zh-CN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 get up at six o’clock.</a:t>
            </a:r>
            <a:endParaRPr lang="zh-CN" altLang="zh-CN" sz="1050" dirty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7675" algn="l"/>
              </a:tabLst>
            </a:pP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/>
              </a:rPr>
              <a:t>.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 We have five lessons on Monday.</a:t>
            </a:r>
            <a:endParaRPr lang="zh-CN" altLang="zh-CN" sz="1050" dirty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7675" algn="l"/>
              </a:tabLst>
            </a:pP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/>
              </a:rPr>
              <a:t>.</a:t>
            </a:r>
            <a:r>
              <a:rPr lang="en-US" altLang="zh-CN" dirty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 It’s time for PE. Let’s go to the playground.</a:t>
            </a:r>
            <a:endParaRPr lang="zh-CN" altLang="zh-CN" sz="1050" dirty="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83"/>
          <a:stretch/>
        </p:blipFill>
        <p:spPr bwMode="auto">
          <a:xfrm>
            <a:off x="406574" y="1484784"/>
            <a:ext cx="5480868" cy="147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92"/>
          <a:stretch/>
        </p:blipFill>
        <p:spPr bwMode="auto">
          <a:xfrm>
            <a:off x="6841286" y="1517185"/>
            <a:ext cx="3726317" cy="14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334566" y="3017047"/>
            <a:ext cx="11521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　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r>
              <a:rPr lang="en-US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</a:rPr>
              <a:t>2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   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</a:rPr>
              <a:t> 3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　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r>
              <a:rPr lang="en-US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        </a:t>
            </a:r>
            <a:r>
              <a:rPr lang="en-US" altLang="zh-CN" b="0" dirty="0" smtClean="0">
                <a:solidFill>
                  <a:srgbClr val="000000"/>
                </a:solidFill>
              </a:rPr>
              <a:t>4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　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r>
              <a:rPr lang="en-US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</a:rPr>
              <a:t>5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　　）</a:t>
            </a:r>
            <a:endParaRPr lang="zh-CN" altLang="zh-CN" sz="1400" b="0" dirty="0">
              <a:solidFill>
                <a:srgbClr val="000000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51212" y="31533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179026" y="31533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402896" y="31338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823398" y="315777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794509" y="31605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99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四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选择合适的答语。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twelve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On Sunday evening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On Friday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Friday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fine today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New Year’s Day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5567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3337828"/>
            <a:ext cx="8806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</a:rPr>
              <a:t>When do you have a science lesson at school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40770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4566" y="5877272"/>
            <a:ext cx="3640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day is it today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55421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Sorry,I’m free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That’s 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free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free next week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 has a swimming lesson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like Chinese and Maths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have Chinese and Maths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730" y="8706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2189" y="2761764"/>
            <a:ext cx="3890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about this week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</p:txBody>
      </p:sp>
      <p:sp>
        <p:nvSpPr>
          <p:cNvPr id="5" name="矩形 4"/>
          <p:cNvSpPr/>
          <p:nvPr/>
        </p:nvSpPr>
        <p:spPr>
          <a:xfrm>
            <a:off x="967780" y="3452485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2189" y="5229200"/>
            <a:ext cx="6357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lessons do you have today,Tom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4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91683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Yes,please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Yes,I do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No,I can’t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0416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4566" y="3861048"/>
            <a:ext cx="5828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Do you go to school on Wednesday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74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五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补全表格。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 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　　</a:t>
            </a:r>
            <a:r>
              <a:rPr lang="en-US" altLang="zh-CN" b="1">
                <a:solidFill>
                  <a:srgbClr val="ED028C"/>
                </a:solidFill>
                <a:cs typeface="Times New Roman"/>
              </a:rPr>
              <a:t>This is my week. On Monday,I have Chinese,Science,Maths and PE. On Tuesday,I have Maths too. And I have English,PE and Art. On Wednesday and Thursday,I have Chinese in the morning. The last lesson of Thursday is Maths. I like Friday very much. I have English,Art,PE and Labour. I like them all</a:t>
            </a:r>
            <a:r>
              <a:rPr lang="en-US" altLang="zh-CN" b="1" smtClean="0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5074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674937"/>
              </p:ext>
            </p:extLst>
          </p:nvPr>
        </p:nvGraphicFramePr>
        <p:xfrm>
          <a:off x="614705" y="1268760"/>
          <a:ext cx="10971215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194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2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2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2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2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080">
                <a:tc grid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1</a:t>
                      </a: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　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Monday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Wednesday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Friday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Labour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Music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Labour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091481" y="1349661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week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37676" y="3258875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Science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97333" y="1918394"/>
            <a:ext cx="1531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Tuesday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612480" y="1916672"/>
            <a:ext cx="168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Thursday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72166" y="4563014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Maths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4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721</Words>
  <Application>Microsoft Office PowerPoint</Application>
  <PresentationFormat>自定义</PresentationFormat>
  <Paragraphs>238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369</cp:revision>
  <dcterms:created xsi:type="dcterms:W3CDTF">2020-11-06T05:24:00Z</dcterms:created>
  <dcterms:modified xsi:type="dcterms:W3CDTF">2025-06-24T08:59:20Z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